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6400800" cy="4572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Open Sans" panose="020B0606030504020204" pitchFamily="34" charset="0"/>
      <p:regular r:id="rId9"/>
      <p:bold r:id="rId10"/>
      <p:italic r:id="rId11"/>
      <p:boldItalic r:id="rId12"/>
    </p:embeddedFont>
    <p:embeddedFont>
      <p:font typeface="Open Sans Bold" panose="020B0806030504020204" charset="0"/>
      <p:regular r:id="rId13"/>
      <p:bold r:id="rId14"/>
    </p:embeddedFont>
    <p:embeddedFont>
      <p:font typeface="Open Sans Bold Italics" panose="020B0604020202020204" charset="0"/>
      <p:regular r:id="rId15"/>
      <p:bold r:id="rId16"/>
      <p:italic r:id="rId17"/>
      <p:boldItalic r:id="rId18"/>
    </p:embeddedFont>
    <p:embeddedFont>
      <p:font typeface="Open Sans Light" panose="020B0306030504020204" pitchFamily="34" charset="0"/>
      <p:regular r:id="rId19"/>
      <p:italic r:id="rId20"/>
    </p:embeddedFont>
    <p:embeddedFont>
      <p:font typeface="Open Sans Light Bold" panose="020B0604020202020204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67" d="100"/>
          <a:sy n="167" d="100"/>
        </p:scale>
        <p:origin x="1278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7.fntdata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viewProps" Target="viewProp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presProps" Target="presProps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font" Target="fonts/font1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13053" y="271589"/>
            <a:ext cx="7626906" cy="4789061"/>
          </a:xfrm>
          <a:custGeom>
            <a:avLst/>
            <a:gdLst/>
            <a:ahLst/>
            <a:cxnLst/>
            <a:rect l="l" t="t" r="r" b="b"/>
            <a:pathLst>
              <a:path w="7626906" h="4789061">
                <a:moveTo>
                  <a:pt x="0" y="0"/>
                </a:moveTo>
                <a:lnTo>
                  <a:pt x="7626906" y="0"/>
                </a:lnTo>
                <a:lnTo>
                  <a:pt x="7626906" y="4789062"/>
                </a:lnTo>
                <a:lnTo>
                  <a:pt x="0" y="4789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987745" y="1525647"/>
            <a:ext cx="1268345" cy="760353"/>
            <a:chOff x="0" y="0"/>
            <a:chExt cx="1691127" cy="1013804"/>
          </a:xfrm>
        </p:grpSpPr>
        <p:sp>
          <p:nvSpPr>
            <p:cNvPr id="4" name="Freeform 4"/>
            <p:cNvSpPr/>
            <p:nvPr/>
          </p:nvSpPr>
          <p:spPr>
            <a:xfrm>
              <a:off x="1284703" y="0"/>
              <a:ext cx="406424" cy="411048"/>
            </a:xfrm>
            <a:custGeom>
              <a:avLst/>
              <a:gdLst/>
              <a:ahLst/>
              <a:cxnLst/>
              <a:rect l="l" t="t" r="r" b="b"/>
              <a:pathLst>
                <a:path w="406424" h="411048">
                  <a:moveTo>
                    <a:pt x="0" y="0"/>
                  </a:moveTo>
                  <a:lnTo>
                    <a:pt x="406424" y="0"/>
                  </a:lnTo>
                  <a:lnTo>
                    <a:pt x="406424" y="411048"/>
                  </a:lnTo>
                  <a:lnTo>
                    <a:pt x="0" y="411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205524"/>
              <a:ext cx="1487915" cy="808280"/>
            </a:xfrm>
            <a:custGeom>
              <a:avLst/>
              <a:gdLst/>
              <a:ahLst/>
              <a:cxnLst/>
              <a:rect l="l" t="t" r="r" b="b"/>
              <a:pathLst>
                <a:path w="1487915" h="808280">
                  <a:moveTo>
                    <a:pt x="0" y="0"/>
                  </a:moveTo>
                  <a:lnTo>
                    <a:pt x="1487915" y="0"/>
                  </a:lnTo>
                  <a:lnTo>
                    <a:pt x="1487915" y="808280"/>
                  </a:lnTo>
                  <a:lnTo>
                    <a:pt x="0" y="8082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grpSp>
          <p:nvGrpSpPr>
            <p:cNvPr id="6" name="Group 6"/>
            <p:cNvGrpSpPr/>
            <p:nvPr/>
          </p:nvGrpSpPr>
          <p:grpSpPr>
            <a:xfrm>
              <a:off x="502660" y="479306"/>
              <a:ext cx="73841" cy="215321"/>
              <a:chOff x="0" y="0"/>
              <a:chExt cx="299805" cy="87423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285265" y="0"/>
                <a:ext cx="870336" cy="874237"/>
              </a:xfrm>
              <a:custGeom>
                <a:avLst/>
                <a:gdLst/>
                <a:ahLst/>
                <a:cxnLst/>
                <a:rect l="l" t="t" r="r" b="b"/>
                <a:pathLst>
                  <a:path w="870336" h="874237">
                    <a:moveTo>
                      <a:pt x="435168" y="0"/>
                    </a:moveTo>
                    <a:cubicBezTo>
                      <a:pt x="675818" y="1076"/>
                      <a:pt x="870335" y="196465"/>
                      <a:pt x="870335" y="437118"/>
                    </a:cubicBezTo>
                    <a:cubicBezTo>
                      <a:pt x="870335" y="677771"/>
                      <a:pt x="675818" y="873160"/>
                      <a:pt x="435168" y="874237"/>
                    </a:cubicBezTo>
                    <a:cubicBezTo>
                      <a:pt x="194517" y="873160"/>
                      <a:pt x="0" y="677771"/>
                      <a:pt x="0" y="437118"/>
                    </a:cubicBezTo>
                    <a:cubicBezTo>
                      <a:pt x="0" y="196465"/>
                      <a:pt x="194517" y="1076"/>
                      <a:pt x="43516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115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737170" y="414933"/>
              <a:ext cx="73841" cy="212295"/>
              <a:chOff x="0" y="0"/>
              <a:chExt cx="299805" cy="86194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279149" y="0"/>
                <a:ext cx="858103" cy="861949"/>
              </a:xfrm>
              <a:custGeom>
                <a:avLst/>
                <a:gdLst/>
                <a:ahLst/>
                <a:cxnLst/>
                <a:rect l="l" t="t" r="r" b="b"/>
                <a:pathLst>
                  <a:path w="858103" h="861949">
                    <a:moveTo>
                      <a:pt x="429052" y="0"/>
                    </a:moveTo>
                    <a:cubicBezTo>
                      <a:pt x="666320" y="1061"/>
                      <a:pt x="858103" y="193704"/>
                      <a:pt x="858103" y="430975"/>
                    </a:cubicBezTo>
                    <a:cubicBezTo>
                      <a:pt x="858103" y="668245"/>
                      <a:pt x="666320" y="860888"/>
                      <a:pt x="429052" y="861949"/>
                    </a:cubicBezTo>
                    <a:cubicBezTo>
                      <a:pt x="191783" y="860888"/>
                      <a:pt x="0" y="668245"/>
                      <a:pt x="0" y="430975"/>
                    </a:cubicBezTo>
                    <a:cubicBezTo>
                      <a:pt x="0" y="193704"/>
                      <a:pt x="191783" y="1061"/>
                      <a:pt x="42905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115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990594" y="396775"/>
              <a:ext cx="73841" cy="185058"/>
              <a:chOff x="0" y="0"/>
              <a:chExt cx="299805" cy="751363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-101500" y="0"/>
                <a:ext cx="502805" cy="751363"/>
              </a:xfrm>
              <a:custGeom>
                <a:avLst/>
                <a:gdLst/>
                <a:ahLst/>
                <a:cxnLst/>
                <a:rect l="l" t="t" r="r" b="b"/>
                <a:pathLst>
                  <a:path w="502805" h="751363">
                    <a:moveTo>
                      <a:pt x="251403" y="0"/>
                    </a:moveTo>
                    <a:cubicBezTo>
                      <a:pt x="403543" y="62769"/>
                      <a:pt x="502805" y="211101"/>
                      <a:pt x="502805" y="375682"/>
                    </a:cubicBezTo>
                    <a:cubicBezTo>
                      <a:pt x="502805" y="540262"/>
                      <a:pt x="403543" y="688594"/>
                      <a:pt x="251403" y="751363"/>
                    </a:cubicBezTo>
                    <a:cubicBezTo>
                      <a:pt x="99262" y="688594"/>
                      <a:pt x="0" y="540262"/>
                      <a:pt x="0" y="375682"/>
                    </a:cubicBezTo>
                    <a:cubicBezTo>
                      <a:pt x="0" y="211101"/>
                      <a:pt x="99262" y="62769"/>
                      <a:pt x="25140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115"/>
                  </a:lnSpc>
                </a:pPr>
                <a:endParaRPr/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>
            <a:off x="0" y="0"/>
            <a:ext cx="6400800" cy="1234117"/>
            <a:chOff x="0" y="0"/>
            <a:chExt cx="3793067" cy="73132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793067" cy="731329"/>
            </a:xfrm>
            <a:custGeom>
              <a:avLst/>
              <a:gdLst/>
              <a:ahLst/>
              <a:cxnLst/>
              <a:rect l="l" t="t" r="r" b="b"/>
              <a:pathLst>
                <a:path w="3793067" h="731329">
                  <a:moveTo>
                    <a:pt x="0" y="0"/>
                  </a:moveTo>
                  <a:lnTo>
                    <a:pt x="3793067" y="0"/>
                  </a:lnTo>
                  <a:lnTo>
                    <a:pt x="3793067" y="731329"/>
                  </a:lnTo>
                  <a:lnTo>
                    <a:pt x="0" y="731329"/>
                  </a:lnTo>
                  <a:close/>
                </a:path>
              </a:pathLst>
            </a:custGeom>
            <a:solidFill>
              <a:srgbClr val="E21E1C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15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5063648" y="46907"/>
            <a:ext cx="1140303" cy="1140303"/>
          </a:xfrm>
          <a:custGeom>
            <a:avLst/>
            <a:gdLst/>
            <a:ahLst/>
            <a:cxnLst/>
            <a:rect l="l" t="t" r="r" b="b"/>
            <a:pathLst>
              <a:path w="1140303" h="1140303">
                <a:moveTo>
                  <a:pt x="0" y="0"/>
                </a:moveTo>
                <a:lnTo>
                  <a:pt x="1140303" y="0"/>
                </a:lnTo>
                <a:lnTo>
                  <a:pt x="1140303" y="1140303"/>
                </a:lnTo>
                <a:lnTo>
                  <a:pt x="0" y="11403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5176164" y="200528"/>
            <a:ext cx="915271" cy="876818"/>
          </a:xfrm>
          <a:custGeom>
            <a:avLst/>
            <a:gdLst/>
            <a:ahLst/>
            <a:cxnLst/>
            <a:rect l="l" t="t" r="r" b="b"/>
            <a:pathLst>
              <a:path w="915271" h="876818">
                <a:moveTo>
                  <a:pt x="0" y="0"/>
                </a:moveTo>
                <a:lnTo>
                  <a:pt x="915271" y="0"/>
                </a:lnTo>
                <a:lnTo>
                  <a:pt x="915271" y="876818"/>
                </a:lnTo>
                <a:lnTo>
                  <a:pt x="0" y="87681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400792" t="-13456" r="-11444" b="-9844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854961" y="156771"/>
            <a:ext cx="2727242" cy="920575"/>
          </a:xfrm>
          <a:custGeom>
            <a:avLst/>
            <a:gdLst/>
            <a:ahLst/>
            <a:cxnLst/>
            <a:rect l="l" t="t" r="r" b="b"/>
            <a:pathLst>
              <a:path w="2727242" h="920575">
                <a:moveTo>
                  <a:pt x="0" y="0"/>
                </a:moveTo>
                <a:lnTo>
                  <a:pt x="2727242" y="0"/>
                </a:lnTo>
                <a:lnTo>
                  <a:pt x="2727242" y="920575"/>
                </a:lnTo>
                <a:lnTo>
                  <a:pt x="0" y="92057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09359" t="-47033" r="-74714" b="-47033"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-66032" y="0"/>
            <a:ext cx="1770873" cy="1234117"/>
          </a:xfrm>
          <a:custGeom>
            <a:avLst/>
            <a:gdLst/>
            <a:ahLst/>
            <a:cxnLst/>
            <a:rect l="l" t="t" r="r" b="b"/>
            <a:pathLst>
              <a:path w="1770873" h="1234117">
                <a:moveTo>
                  <a:pt x="0" y="0"/>
                </a:moveTo>
                <a:lnTo>
                  <a:pt x="1770873" y="0"/>
                </a:lnTo>
                <a:lnTo>
                  <a:pt x="1770873" y="1234117"/>
                </a:lnTo>
                <a:lnTo>
                  <a:pt x="0" y="123411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500" t="-723" r="-205081" b="-723"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1040037" y="1234117"/>
            <a:ext cx="3844719" cy="2542797"/>
            <a:chOff x="0" y="0"/>
            <a:chExt cx="5126292" cy="3390396"/>
          </a:xfrm>
        </p:grpSpPr>
        <p:sp>
          <p:nvSpPr>
            <p:cNvPr id="23" name="TextBox 23"/>
            <p:cNvSpPr txBox="1"/>
            <p:nvPr/>
          </p:nvSpPr>
          <p:spPr>
            <a:xfrm>
              <a:off x="375758" y="-38100"/>
              <a:ext cx="4578425" cy="308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00"/>
                </a:lnSpc>
              </a:pPr>
              <a:endParaRPr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308490"/>
              <a:ext cx="5126292" cy="14062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1"/>
                </a:lnSpc>
              </a:pPr>
              <a:r>
                <a:rPr lang="en-US" sz="1507">
                  <a:solidFill>
                    <a:srgbClr val="E21E1C"/>
                  </a:solidFill>
                  <a:latin typeface="Open Sans Bold"/>
                </a:rPr>
                <a:t>Please Join Us!</a:t>
              </a:r>
            </a:p>
            <a:p>
              <a:pPr algn="ctr">
                <a:lnSpc>
                  <a:spcPts val="1583"/>
                </a:lnSpc>
              </a:pPr>
              <a:r>
                <a:rPr lang="en-US" sz="1130">
                  <a:solidFill>
                    <a:srgbClr val="000000"/>
                  </a:solidFill>
                  <a:latin typeface="Open Sans Bold"/>
                </a:rPr>
                <a:t>Thursday, September 21, 2023</a:t>
              </a:r>
            </a:p>
            <a:p>
              <a:pPr algn="ctr">
                <a:lnSpc>
                  <a:spcPts val="1583"/>
                </a:lnSpc>
              </a:pPr>
              <a:r>
                <a:rPr lang="en-US" sz="1130">
                  <a:solidFill>
                    <a:srgbClr val="000000"/>
                  </a:solidFill>
                  <a:latin typeface="Open Sans Bold"/>
                </a:rPr>
                <a:t>8:00 AM - 3:30 PM</a:t>
              </a:r>
            </a:p>
            <a:p>
              <a:pPr algn="ctr">
                <a:lnSpc>
                  <a:spcPts val="1583"/>
                </a:lnSpc>
              </a:pPr>
              <a:r>
                <a:rPr lang="en-US" sz="1130">
                  <a:solidFill>
                    <a:srgbClr val="E21E1C"/>
                  </a:solidFill>
                  <a:latin typeface="Open Sans Bold"/>
                </a:rPr>
                <a:t>American Family Insurance Headquarters Auditorium</a:t>
              </a:r>
            </a:p>
            <a:p>
              <a:pPr algn="ctr">
                <a:lnSpc>
                  <a:spcPts val="1583"/>
                </a:lnSpc>
              </a:pPr>
              <a:r>
                <a:rPr lang="en-US" sz="1130">
                  <a:solidFill>
                    <a:srgbClr val="000000"/>
                  </a:solidFill>
                  <a:latin typeface="Open Sans Bold"/>
                </a:rPr>
                <a:t> 6000 American Parkway, Madison, WI 53783 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95927" y="1810455"/>
              <a:ext cx="4984388" cy="1579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83"/>
                </a:lnSpc>
              </a:pPr>
              <a:r>
                <a:rPr lang="en-US" sz="1130">
                  <a:solidFill>
                    <a:srgbClr val="E32827"/>
                  </a:solidFill>
                  <a:latin typeface="Open Sans Bold Italics"/>
                </a:rPr>
                <a:t>featuring </a:t>
              </a:r>
            </a:p>
            <a:p>
              <a:pPr algn="ctr">
                <a:lnSpc>
                  <a:spcPts val="1583"/>
                </a:lnSpc>
              </a:pPr>
              <a:r>
                <a:rPr lang="en-US" sz="1130">
                  <a:solidFill>
                    <a:srgbClr val="000000"/>
                  </a:solidFill>
                  <a:latin typeface="Open Sans Bold"/>
                </a:rPr>
                <a:t>Postmaster Louis DeJoy's Video Message </a:t>
              </a:r>
            </a:p>
            <a:p>
              <a:pPr algn="ctr">
                <a:lnSpc>
                  <a:spcPts val="1583"/>
                </a:lnSpc>
              </a:pPr>
              <a:r>
                <a:rPr lang="en-US" sz="1130">
                  <a:solidFill>
                    <a:srgbClr val="000000"/>
                  </a:solidFill>
                  <a:latin typeface="Open Sans Bold"/>
                </a:rPr>
                <a:t>and Keynote Speaker </a:t>
              </a:r>
            </a:p>
            <a:p>
              <a:pPr algn="ctr">
                <a:lnSpc>
                  <a:spcPts val="1583"/>
                </a:lnSpc>
              </a:pPr>
              <a:r>
                <a:rPr lang="en-US" sz="1130">
                  <a:solidFill>
                    <a:srgbClr val="000000"/>
                  </a:solidFill>
                  <a:latin typeface="Open Sans Bold"/>
                </a:rPr>
                <a:t>Steven Monteith, </a:t>
              </a:r>
            </a:p>
            <a:p>
              <a:pPr algn="ctr">
                <a:lnSpc>
                  <a:spcPts val="1583"/>
                </a:lnSpc>
              </a:pPr>
              <a:r>
                <a:rPr lang="en-US" sz="1130">
                  <a:solidFill>
                    <a:srgbClr val="000000"/>
                  </a:solidFill>
                  <a:latin typeface="Open Sans Bold"/>
                </a:rPr>
                <a:t>USPS Chief Customer and Marketing Officer </a:t>
              </a:r>
            </a:p>
            <a:p>
              <a:pPr algn="ctr">
                <a:lnSpc>
                  <a:spcPts val="1583"/>
                </a:lnSpc>
              </a:pPr>
              <a:r>
                <a:rPr lang="en-US" sz="1130">
                  <a:solidFill>
                    <a:srgbClr val="000000"/>
                  </a:solidFill>
                  <a:latin typeface="Open Sans Bold"/>
                </a:rPr>
                <a:t>and Executive VP 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018771" y="3239674"/>
            <a:ext cx="886046" cy="1167111"/>
            <a:chOff x="0" y="0"/>
            <a:chExt cx="525064" cy="69162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25064" cy="691621"/>
            </a:xfrm>
            <a:custGeom>
              <a:avLst/>
              <a:gdLst/>
              <a:ahLst/>
              <a:cxnLst/>
              <a:rect l="l" t="t" r="r" b="b"/>
              <a:pathLst>
                <a:path w="525064" h="691621">
                  <a:moveTo>
                    <a:pt x="0" y="0"/>
                  </a:moveTo>
                  <a:lnTo>
                    <a:pt x="525064" y="0"/>
                  </a:lnTo>
                  <a:lnTo>
                    <a:pt x="525064" y="691621"/>
                  </a:lnTo>
                  <a:lnTo>
                    <a:pt x="0" y="691621"/>
                  </a:lnTo>
                  <a:close/>
                </a:path>
              </a:pathLst>
            </a:custGeom>
            <a:solidFill>
              <a:srgbClr val="002664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15"/>
                </a:lnSpc>
              </a:pPr>
              <a:endParaRPr/>
            </a:p>
          </p:txBody>
        </p:sp>
      </p:grpSp>
      <p:grpSp>
        <p:nvGrpSpPr>
          <p:cNvPr id="29" name="Group 29"/>
          <p:cNvGrpSpPr>
            <a:grpSpLocks noChangeAspect="1"/>
          </p:cNvGrpSpPr>
          <p:nvPr/>
        </p:nvGrpSpPr>
        <p:grpSpPr>
          <a:xfrm>
            <a:off x="5055148" y="3269702"/>
            <a:ext cx="813292" cy="1107053"/>
            <a:chOff x="0" y="0"/>
            <a:chExt cx="6350000" cy="864362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10"/>
              <a:stretch>
                <a:fillRect l="-6052" r="-6052"/>
              </a:stretch>
            </a:blipFill>
          </p:spPr>
        </p:sp>
      </p:grpSp>
      <p:grpSp>
        <p:nvGrpSpPr>
          <p:cNvPr id="32" name="Group 32"/>
          <p:cNvGrpSpPr/>
          <p:nvPr/>
        </p:nvGrpSpPr>
        <p:grpSpPr>
          <a:xfrm>
            <a:off x="251872" y="3267117"/>
            <a:ext cx="1023044" cy="1023044"/>
            <a:chOff x="0" y="0"/>
            <a:chExt cx="1364059" cy="1364059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1364059" cy="1364059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E21E1C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338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59728" y="59728"/>
              <a:ext cx="1244603" cy="1244603"/>
              <a:chOff x="0" y="0"/>
              <a:chExt cx="812800" cy="8128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338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113324" y="113324"/>
              <a:ext cx="1137412" cy="1137412"/>
              <a:chOff x="0" y="0"/>
              <a:chExt cx="812800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E32827"/>
              </a:solidFill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338"/>
                  </a:lnSpc>
                </a:pPr>
                <a:endParaRPr/>
              </a:p>
            </p:txBody>
          </p:sp>
        </p:grpSp>
        <p:sp>
          <p:nvSpPr>
            <p:cNvPr id="42" name="TextBox 42"/>
            <p:cNvSpPr txBox="1"/>
            <p:nvPr/>
          </p:nvSpPr>
          <p:spPr>
            <a:xfrm>
              <a:off x="239227" y="391440"/>
              <a:ext cx="958725" cy="401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9"/>
                </a:lnSpc>
              </a:pPr>
              <a:r>
                <a:rPr lang="en-US" sz="878">
                  <a:solidFill>
                    <a:srgbClr val="FFFFFF"/>
                  </a:solidFill>
                  <a:latin typeface="Open Sans Bold"/>
                </a:rPr>
                <a:t>Registration </a:t>
              </a:r>
            </a:p>
            <a:p>
              <a:pPr algn="ctr">
                <a:lnSpc>
                  <a:spcPts val="1229"/>
                </a:lnSpc>
              </a:pPr>
              <a:r>
                <a:rPr lang="en-US" sz="878">
                  <a:solidFill>
                    <a:srgbClr val="FFFFFF"/>
                  </a:solidFill>
                  <a:latin typeface="Open Sans Bold"/>
                </a:rPr>
                <a:t>only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457874" y="809501"/>
              <a:ext cx="448310" cy="3351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39"/>
                </a:lnSpc>
              </a:pPr>
              <a:r>
                <a:rPr lang="en-US" sz="1528">
                  <a:solidFill>
                    <a:srgbClr val="FFFFFF"/>
                  </a:solidFill>
                  <a:latin typeface="Open Sans"/>
                </a:rPr>
                <a:t>$35</a:t>
              </a:r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2182826" y="4249877"/>
            <a:ext cx="1870175" cy="180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0"/>
              </a:lnSpc>
            </a:pPr>
            <a:r>
              <a:rPr lang="en-US" sz="1136" u="sng" dirty="0">
                <a:solidFill>
                  <a:srgbClr val="000000"/>
                </a:solidFill>
                <a:latin typeface="Open Sans Bold"/>
              </a:rPr>
              <a:t>www.madisonpcc.com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141048" y="2200856"/>
            <a:ext cx="4118704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206625" y="155669"/>
            <a:ext cx="556934" cy="901845"/>
          </a:xfrm>
          <a:custGeom>
            <a:avLst/>
            <a:gdLst/>
            <a:ahLst/>
            <a:cxnLst/>
            <a:rect l="l" t="t" r="r" b="b"/>
            <a:pathLst>
              <a:path w="556934" h="901845">
                <a:moveTo>
                  <a:pt x="0" y="0"/>
                </a:moveTo>
                <a:lnTo>
                  <a:pt x="556935" y="0"/>
                </a:lnTo>
                <a:lnTo>
                  <a:pt x="556935" y="901845"/>
                </a:lnTo>
                <a:lnTo>
                  <a:pt x="0" y="9018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462" b="-1462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50547" y="2682412"/>
            <a:ext cx="993287" cy="993287"/>
          </a:xfrm>
          <a:custGeom>
            <a:avLst/>
            <a:gdLst/>
            <a:ahLst/>
            <a:cxnLst/>
            <a:rect l="l" t="t" r="r" b="b"/>
            <a:pathLst>
              <a:path w="993287" h="993287">
                <a:moveTo>
                  <a:pt x="0" y="0"/>
                </a:moveTo>
                <a:lnTo>
                  <a:pt x="993287" y="0"/>
                </a:lnTo>
                <a:lnTo>
                  <a:pt x="993287" y="993288"/>
                </a:lnTo>
                <a:lnTo>
                  <a:pt x="0" y="9932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99241" y="2232163"/>
            <a:ext cx="2831479" cy="317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"/>
              </a:lnSpc>
            </a:pPr>
            <a:r>
              <a:rPr lang="en-US" sz="1100" spc="93" dirty="0">
                <a:solidFill>
                  <a:srgbClr val="000000"/>
                </a:solidFill>
                <a:latin typeface="Open Sans Bold"/>
              </a:rPr>
              <a:t>$35.00 Registration Fee </a:t>
            </a:r>
          </a:p>
          <a:p>
            <a:pPr algn="ctr">
              <a:lnSpc>
                <a:spcPts val="1298"/>
              </a:lnSpc>
            </a:pPr>
            <a:r>
              <a:rPr lang="en-US" sz="1100" spc="93" dirty="0">
                <a:solidFill>
                  <a:srgbClr val="000000"/>
                </a:solidFill>
                <a:latin typeface="Open Sans Bold"/>
              </a:rPr>
              <a:t>Scan the QR Code to Register!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3560" y="255281"/>
            <a:ext cx="1902842" cy="384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16"/>
              </a:lnSpc>
            </a:pPr>
            <a:r>
              <a:rPr lang="en-US" sz="1154">
                <a:solidFill>
                  <a:srgbClr val="E21E1C"/>
                </a:solidFill>
                <a:latin typeface="Open Sans Light Bold"/>
              </a:rPr>
              <a:t>Greater Madison Area </a:t>
            </a:r>
          </a:p>
          <a:p>
            <a:pPr>
              <a:lnSpc>
                <a:spcPts val="1616"/>
              </a:lnSpc>
            </a:pPr>
            <a:r>
              <a:rPr lang="en-US" sz="1154">
                <a:solidFill>
                  <a:srgbClr val="E21E1C"/>
                </a:solidFill>
                <a:latin typeface="Open Sans Light Bold"/>
              </a:rPr>
              <a:t>Postal Customer Council 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19529" y="4037368"/>
            <a:ext cx="2455325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33"/>
              </a:lnSpc>
              <a:spcBef>
                <a:spcPct val="0"/>
              </a:spcBef>
            </a:pPr>
            <a:r>
              <a:rPr lang="en-US" sz="1299" spc="110" dirty="0">
                <a:solidFill>
                  <a:srgbClr val="E32827"/>
                </a:solidFill>
                <a:latin typeface="Open Sans Bold Italics"/>
              </a:rPr>
              <a:t>Get Connected and Grow!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-97591" y="1245748"/>
            <a:ext cx="3625142" cy="212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45"/>
              </a:lnSpc>
            </a:pPr>
            <a:r>
              <a:rPr lang="en-US" sz="1394" spc="118" dirty="0">
                <a:solidFill>
                  <a:srgbClr val="000000"/>
                </a:solidFill>
                <a:latin typeface="Open Sans Bold Italics"/>
              </a:rPr>
              <a:t>DELIVERING FOR AMERICA</a:t>
            </a:r>
            <a:r>
              <a:rPr lang="en-US" sz="1394" spc="118" dirty="0">
                <a:solidFill>
                  <a:srgbClr val="E21E1C"/>
                </a:solidFill>
                <a:latin typeface="Open Sans Bold"/>
              </a:rPr>
              <a:t> 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5054496" y="291960"/>
            <a:ext cx="1094466" cy="822195"/>
            <a:chOff x="0" y="0"/>
            <a:chExt cx="2002758" cy="150453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002758" cy="1504531"/>
            </a:xfrm>
            <a:custGeom>
              <a:avLst/>
              <a:gdLst/>
              <a:ahLst/>
              <a:cxnLst/>
              <a:rect l="l" t="t" r="r" b="b"/>
              <a:pathLst>
                <a:path w="2002758" h="1504531">
                  <a:moveTo>
                    <a:pt x="0" y="0"/>
                  </a:moveTo>
                  <a:lnTo>
                    <a:pt x="0" y="1504531"/>
                  </a:lnTo>
                  <a:lnTo>
                    <a:pt x="2002758" y="1504531"/>
                  </a:lnTo>
                  <a:lnTo>
                    <a:pt x="2002758" y="0"/>
                  </a:lnTo>
                  <a:lnTo>
                    <a:pt x="0" y="0"/>
                  </a:lnTo>
                  <a:close/>
                  <a:moveTo>
                    <a:pt x="1941798" y="1443571"/>
                  </a:moveTo>
                  <a:lnTo>
                    <a:pt x="59690" y="1443571"/>
                  </a:lnTo>
                  <a:lnTo>
                    <a:pt x="59690" y="59690"/>
                  </a:lnTo>
                  <a:lnTo>
                    <a:pt x="1941798" y="59690"/>
                  </a:lnTo>
                  <a:lnTo>
                    <a:pt x="1941798" y="1443571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5125700" y="396605"/>
            <a:ext cx="943905" cy="555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5"/>
              </a:lnSpc>
            </a:pPr>
            <a:r>
              <a:rPr lang="en-US" sz="796">
                <a:solidFill>
                  <a:srgbClr val="000000"/>
                </a:solidFill>
                <a:latin typeface="Open Sans Light"/>
              </a:rPr>
              <a:t>Presort First-Class</a:t>
            </a:r>
          </a:p>
          <a:p>
            <a:pPr algn="ctr">
              <a:lnSpc>
                <a:spcPts val="1115"/>
              </a:lnSpc>
            </a:pPr>
            <a:r>
              <a:rPr lang="en-US" sz="796">
                <a:solidFill>
                  <a:srgbClr val="000000"/>
                </a:solidFill>
                <a:latin typeface="Open Sans Light"/>
              </a:rPr>
              <a:t>Postage &amp; Fees Paid</a:t>
            </a:r>
          </a:p>
          <a:p>
            <a:pPr algn="ctr">
              <a:lnSpc>
                <a:spcPts val="1115"/>
              </a:lnSpc>
            </a:pPr>
            <a:r>
              <a:rPr lang="en-US" sz="796">
                <a:solidFill>
                  <a:srgbClr val="000000"/>
                </a:solidFill>
                <a:latin typeface="Open Sans Light"/>
              </a:rPr>
              <a:t>USPS</a:t>
            </a:r>
          </a:p>
          <a:p>
            <a:pPr algn="ctr">
              <a:lnSpc>
                <a:spcPts val="1115"/>
              </a:lnSpc>
            </a:pPr>
            <a:r>
              <a:rPr lang="en-US" sz="796">
                <a:solidFill>
                  <a:srgbClr val="000000"/>
                </a:solidFill>
                <a:latin typeface="Open Sans Light"/>
              </a:rPr>
              <a:t>Permit No. G-10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-165380" y="1521432"/>
            <a:ext cx="3625142" cy="629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45"/>
              </a:lnSpc>
            </a:pPr>
            <a:r>
              <a:rPr lang="en-US" sz="1394" spc="118" dirty="0">
                <a:solidFill>
                  <a:srgbClr val="000000"/>
                </a:solidFill>
                <a:latin typeface="Open Sans Bold Italics"/>
              </a:rPr>
              <a:t> </a:t>
            </a:r>
            <a:r>
              <a:rPr lang="en-US" sz="1394" spc="118" dirty="0">
                <a:solidFill>
                  <a:srgbClr val="E21E1C"/>
                </a:solidFill>
                <a:latin typeface="Open Sans Bold"/>
              </a:rPr>
              <a:t> National PCC Day </a:t>
            </a:r>
          </a:p>
          <a:p>
            <a:pPr algn="ctr">
              <a:lnSpc>
                <a:spcPts val="1645"/>
              </a:lnSpc>
            </a:pPr>
            <a:r>
              <a:rPr lang="en-US" sz="1394" spc="118" dirty="0">
                <a:solidFill>
                  <a:srgbClr val="E21E1C"/>
                </a:solidFill>
                <a:latin typeface="Open Sans Bold"/>
              </a:rPr>
              <a:t>September 21, 2023</a:t>
            </a:r>
          </a:p>
          <a:p>
            <a:pPr algn="ctr">
              <a:lnSpc>
                <a:spcPts val="1645"/>
              </a:lnSpc>
            </a:pPr>
            <a:r>
              <a:rPr lang="en-US" sz="1394" spc="118" dirty="0">
                <a:solidFill>
                  <a:srgbClr val="E21E1C"/>
                </a:solidFill>
                <a:latin typeface="Open Sans Bold"/>
              </a:rPr>
              <a:t>8:00 AM - 3:30 PM CST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12106" y="3723545"/>
            <a:ext cx="1870175" cy="180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0"/>
              </a:lnSpc>
            </a:pPr>
            <a:r>
              <a:rPr lang="en-US" sz="1136" u="sng">
                <a:solidFill>
                  <a:srgbClr val="000000"/>
                </a:solidFill>
                <a:latin typeface="Open Sans"/>
              </a:rPr>
              <a:t>www.madisonpcc.com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2203567" y="606592"/>
            <a:ext cx="925670" cy="554925"/>
            <a:chOff x="0" y="0"/>
            <a:chExt cx="1234227" cy="739900"/>
          </a:xfrm>
        </p:grpSpPr>
        <p:sp>
          <p:nvSpPr>
            <p:cNvPr id="15" name="Freeform 15"/>
            <p:cNvSpPr/>
            <p:nvPr/>
          </p:nvSpPr>
          <p:spPr>
            <a:xfrm>
              <a:off x="937609" y="0"/>
              <a:ext cx="296618" cy="299993"/>
            </a:xfrm>
            <a:custGeom>
              <a:avLst/>
              <a:gdLst/>
              <a:ahLst/>
              <a:cxnLst/>
              <a:rect l="l" t="t" r="r" b="b"/>
              <a:pathLst>
                <a:path w="296618" h="299993">
                  <a:moveTo>
                    <a:pt x="0" y="0"/>
                  </a:moveTo>
                  <a:lnTo>
                    <a:pt x="296618" y="0"/>
                  </a:lnTo>
                  <a:lnTo>
                    <a:pt x="296618" y="299993"/>
                  </a:lnTo>
                  <a:lnTo>
                    <a:pt x="0" y="2999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0" y="149997"/>
              <a:ext cx="1085918" cy="589903"/>
            </a:xfrm>
            <a:custGeom>
              <a:avLst/>
              <a:gdLst/>
              <a:ahLst/>
              <a:cxnLst/>
              <a:rect l="l" t="t" r="r" b="b"/>
              <a:pathLst>
                <a:path w="1085918" h="589903">
                  <a:moveTo>
                    <a:pt x="0" y="0"/>
                  </a:moveTo>
                  <a:lnTo>
                    <a:pt x="1085918" y="0"/>
                  </a:lnTo>
                  <a:lnTo>
                    <a:pt x="1085918" y="589903"/>
                  </a:lnTo>
                  <a:lnTo>
                    <a:pt x="0" y="5899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grpSp>
          <p:nvGrpSpPr>
            <p:cNvPr id="17" name="Group 17"/>
            <p:cNvGrpSpPr/>
            <p:nvPr/>
          </p:nvGrpSpPr>
          <p:grpSpPr>
            <a:xfrm>
              <a:off x="366854" y="349810"/>
              <a:ext cx="53891" cy="157147"/>
              <a:chOff x="0" y="0"/>
              <a:chExt cx="299805" cy="874237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-285265" y="0"/>
                <a:ext cx="870336" cy="874237"/>
              </a:xfrm>
              <a:custGeom>
                <a:avLst/>
                <a:gdLst/>
                <a:ahLst/>
                <a:cxnLst/>
                <a:rect l="l" t="t" r="r" b="b"/>
                <a:pathLst>
                  <a:path w="870336" h="874237">
                    <a:moveTo>
                      <a:pt x="435168" y="0"/>
                    </a:moveTo>
                    <a:cubicBezTo>
                      <a:pt x="675818" y="1076"/>
                      <a:pt x="870335" y="196465"/>
                      <a:pt x="870335" y="437118"/>
                    </a:cubicBezTo>
                    <a:cubicBezTo>
                      <a:pt x="870335" y="677771"/>
                      <a:pt x="675818" y="873160"/>
                      <a:pt x="435168" y="874237"/>
                    </a:cubicBezTo>
                    <a:cubicBezTo>
                      <a:pt x="194517" y="873160"/>
                      <a:pt x="0" y="677771"/>
                      <a:pt x="0" y="437118"/>
                    </a:cubicBezTo>
                    <a:cubicBezTo>
                      <a:pt x="0" y="196465"/>
                      <a:pt x="194517" y="1076"/>
                      <a:pt x="43516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115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538005" y="302829"/>
              <a:ext cx="53891" cy="154938"/>
              <a:chOff x="0" y="0"/>
              <a:chExt cx="299805" cy="861949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-279149" y="0"/>
                <a:ext cx="858103" cy="861949"/>
              </a:xfrm>
              <a:custGeom>
                <a:avLst/>
                <a:gdLst/>
                <a:ahLst/>
                <a:cxnLst/>
                <a:rect l="l" t="t" r="r" b="b"/>
                <a:pathLst>
                  <a:path w="858103" h="861949">
                    <a:moveTo>
                      <a:pt x="429052" y="0"/>
                    </a:moveTo>
                    <a:cubicBezTo>
                      <a:pt x="666320" y="1061"/>
                      <a:pt x="858103" y="193704"/>
                      <a:pt x="858103" y="430975"/>
                    </a:cubicBezTo>
                    <a:cubicBezTo>
                      <a:pt x="858103" y="668245"/>
                      <a:pt x="666320" y="860888"/>
                      <a:pt x="429052" y="861949"/>
                    </a:cubicBezTo>
                    <a:cubicBezTo>
                      <a:pt x="191783" y="860888"/>
                      <a:pt x="0" y="668245"/>
                      <a:pt x="0" y="430975"/>
                    </a:cubicBezTo>
                    <a:cubicBezTo>
                      <a:pt x="0" y="193704"/>
                      <a:pt x="191783" y="1061"/>
                      <a:pt x="42905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115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722960" y="289577"/>
              <a:ext cx="53891" cy="135060"/>
              <a:chOff x="0" y="0"/>
              <a:chExt cx="299805" cy="751363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-101500" y="0"/>
                <a:ext cx="502805" cy="751363"/>
              </a:xfrm>
              <a:custGeom>
                <a:avLst/>
                <a:gdLst/>
                <a:ahLst/>
                <a:cxnLst/>
                <a:rect l="l" t="t" r="r" b="b"/>
                <a:pathLst>
                  <a:path w="502805" h="751363">
                    <a:moveTo>
                      <a:pt x="251403" y="0"/>
                    </a:moveTo>
                    <a:cubicBezTo>
                      <a:pt x="403543" y="62769"/>
                      <a:pt x="502805" y="211101"/>
                      <a:pt x="502805" y="375682"/>
                    </a:cubicBezTo>
                    <a:cubicBezTo>
                      <a:pt x="502805" y="540262"/>
                      <a:pt x="403543" y="688594"/>
                      <a:pt x="251403" y="751363"/>
                    </a:cubicBezTo>
                    <a:cubicBezTo>
                      <a:pt x="99262" y="688594"/>
                      <a:pt x="0" y="540262"/>
                      <a:pt x="0" y="375682"/>
                    </a:cubicBezTo>
                    <a:cubicBezTo>
                      <a:pt x="0" y="211101"/>
                      <a:pt x="99262" y="62769"/>
                      <a:pt x="25140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115"/>
                  </a:lnSpc>
                </a:pPr>
                <a:endParaRPr/>
              </a:p>
            </p:txBody>
          </p:sp>
        </p:grpSp>
      </p:grpSp>
      <p:sp>
        <p:nvSpPr>
          <p:cNvPr id="26" name="TextBox 26"/>
          <p:cNvSpPr txBox="1"/>
          <p:nvPr/>
        </p:nvSpPr>
        <p:spPr>
          <a:xfrm>
            <a:off x="3361982" y="282435"/>
            <a:ext cx="1591017" cy="563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65"/>
              </a:lnSpc>
            </a:pPr>
            <a:r>
              <a:rPr lang="en-US" sz="1046" dirty="0">
                <a:solidFill>
                  <a:srgbClr val="000000"/>
                </a:solidFill>
                <a:latin typeface="Open Sans"/>
              </a:rPr>
              <a:t>Greater Madison PCC</a:t>
            </a:r>
          </a:p>
          <a:p>
            <a:pPr>
              <a:lnSpc>
                <a:spcPts val="1465"/>
              </a:lnSpc>
            </a:pPr>
            <a:r>
              <a:rPr lang="en-US" sz="1046" dirty="0">
                <a:solidFill>
                  <a:srgbClr val="000000"/>
                </a:solidFill>
                <a:latin typeface="Open Sans"/>
              </a:rPr>
              <a:t>PO Box 14285</a:t>
            </a:r>
          </a:p>
          <a:p>
            <a:pPr>
              <a:lnSpc>
                <a:spcPts val="1465"/>
              </a:lnSpc>
            </a:pPr>
            <a:r>
              <a:rPr lang="en-US" sz="1046" dirty="0">
                <a:solidFill>
                  <a:srgbClr val="000000"/>
                </a:solidFill>
                <a:latin typeface="Open Sans"/>
              </a:rPr>
              <a:t>Madison WI   53708-0285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195638" y="12797"/>
            <a:ext cx="4762" cy="4559203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1146006" y="2672761"/>
            <a:ext cx="993287" cy="993287"/>
          </a:xfrm>
          <a:custGeom>
            <a:avLst/>
            <a:gdLst/>
            <a:ahLst/>
            <a:cxnLst/>
            <a:rect l="l" t="t" r="r" b="b"/>
            <a:pathLst>
              <a:path w="993287" h="993287">
                <a:moveTo>
                  <a:pt x="0" y="0"/>
                </a:moveTo>
                <a:lnTo>
                  <a:pt x="993287" y="0"/>
                </a:lnTo>
                <a:lnTo>
                  <a:pt x="993287" y="993288"/>
                </a:lnTo>
                <a:lnTo>
                  <a:pt x="0" y="9932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99241" y="2232163"/>
            <a:ext cx="2831479" cy="317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"/>
              </a:lnSpc>
            </a:pPr>
            <a:r>
              <a:rPr lang="en-US" sz="1100" spc="93">
                <a:solidFill>
                  <a:srgbClr val="000000"/>
                </a:solidFill>
                <a:latin typeface="Open Sans Bold"/>
              </a:rPr>
              <a:t>$35.00 Registration Fee </a:t>
            </a:r>
          </a:p>
          <a:p>
            <a:pPr algn="ctr">
              <a:lnSpc>
                <a:spcPts val="1298"/>
              </a:lnSpc>
            </a:pPr>
            <a:r>
              <a:rPr lang="en-US" sz="1100" spc="93">
                <a:solidFill>
                  <a:srgbClr val="000000"/>
                </a:solidFill>
                <a:latin typeface="Open Sans Bold"/>
              </a:rPr>
              <a:t>Scan the QR Code to Register!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55851" y="4038599"/>
            <a:ext cx="2373595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33"/>
              </a:lnSpc>
              <a:spcBef>
                <a:spcPct val="0"/>
              </a:spcBef>
            </a:pPr>
            <a:r>
              <a:rPr lang="en-US" sz="1299" spc="110" dirty="0">
                <a:solidFill>
                  <a:srgbClr val="E32827"/>
                </a:solidFill>
                <a:latin typeface="Open Sans Bold Italics"/>
              </a:rPr>
              <a:t>Get Connected and Grow!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5054496" y="291960"/>
            <a:ext cx="1094466" cy="822195"/>
            <a:chOff x="0" y="0"/>
            <a:chExt cx="2002758" cy="150453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02758" cy="1504531"/>
            </a:xfrm>
            <a:custGeom>
              <a:avLst/>
              <a:gdLst/>
              <a:ahLst/>
              <a:cxnLst/>
              <a:rect l="l" t="t" r="r" b="b"/>
              <a:pathLst>
                <a:path w="2002758" h="1504531">
                  <a:moveTo>
                    <a:pt x="0" y="0"/>
                  </a:moveTo>
                  <a:lnTo>
                    <a:pt x="0" y="1504531"/>
                  </a:lnTo>
                  <a:lnTo>
                    <a:pt x="2002758" y="1504531"/>
                  </a:lnTo>
                  <a:lnTo>
                    <a:pt x="2002758" y="0"/>
                  </a:lnTo>
                  <a:lnTo>
                    <a:pt x="0" y="0"/>
                  </a:lnTo>
                  <a:close/>
                  <a:moveTo>
                    <a:pt x="1941798" y="1443571"/>
                  </a:moveTo>
                  <a:lnTo>
                    <a:pt x="59690" y="1443571"/>
                  </a:lnTo>
                  <a:lnTo>
                    <a:pt x="59690" y="59690"/>
                  </a:lnTo>
                  <a:lnTo>
                    <a:pt x="1941798" y="59690"/>
                  </a:lnTo>
                  <a:lnTo>
                    <a:pt x="1941798" y="1443571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125700" y="396605"/>
            <a:ext cx="943905" cy="555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5"/>
              </a:lnSpc>
            </a:pPr>
            <a:r>
              <a:rPr lang="en-US" sz="796">
                <a:solidFill>
                  <a:srgbClr val="000000"/>
                </a:solidFill>
                <a:latin typeface="Open Sans Light"/>
              </a:rPr>
              <a:t>Presort First-Class</a:t>
            </a:r>
          </a:p>
          <a:p>
            <a:pPr algn="ctr">
              <a:lnSpc>
                <a:spcPts val="1115"/>
              </a:lnSpc>
            </a:pPr>
            <a:r>
              <a:rPr lang="en-US" sz="796">
                <a:solidFill>
                  <a:srgbClr val="000000"/>
                </a:solidFill>
                <a:latin typeface="Open Sans Light"/>
              </a:rPr>
              <a:t>Postage &amp; Fees Paid</a:t>
            </a:r>
          </a:p>
          <a:p>
            <a:pPr algn="ctr">
              <a:lnSpc>
                <a:spcPts val="1115"/>
              </a:lnSpc>
            </a:pPr>
            <a:r>
              <a:rPr lang="en-US" sz="796">
                <a:solidFill>
                  <a:srgbClr val="000000"/>
                </a:solidFill>
                <a:latin typeface="Open Sans Light"/>
              </a:rPr>
              <a:t>USPS</a:t>
            </a:r>
          </a:p>
          <a:p>
            <a:pPr algn="ctr">
              <a:lnSpc>
                <a:spcPts val="1115"/>
              </a:lnSpc>
            </a:pPr>
            <a:r>
              <a:rPr lang="en-US" sz="796">
                <a:solidFill>
                  <a:srgbClr val="000000"/>
                </a:solidFill>
                <a:latin typeface="Open Sans Light"/>
              </a:rPr>
              <a:t>Permit No. G-10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-139907" y="1558039"/>
            <a:ext cx="3625142" cy="629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45"/>
              </a:lnSpc>
            </a:pPr>
            <a:r>
              <a:rPr lang="en-US" sz="1394" spc="118" dirty="0">
                <a:solidFill>
                  <a:srgbClr val="000000"/>
                </a:solidFill>
                <a:latin typeface="Open Sans Bold Italics"/>
              </a:rPr>
              <a:t> </a:t>
            </a:r>
            <a:r>
              <a:rPr lang="en-US" sz="1394" spc="118" dirty="0">
                <a:solidFill>
                  <a:srgbClr val="E21E1C"/>
                </a:solidFill>
                <a:latin typeface="Open Sans Bold"/>
              </a:rPr>
              <a:t> National PCC Day </a:t>
            </a:r>
          </a:p>
          <a:p>
            <a:pPr algn="ctr">
              <a:lnSpc>
                <a:spcPts val="1645"/>
              </a:lnSpc>
            </a:pPr>
            <a:r>
              <a:rPr lang="en-US" sz="1394" spc="118" dirty="0">
                <a:solidFill>
                  <a:srgbClr val="E21E1C"/>
                </a:solidFill>
                <a:latin typeface="Open Sans Bold"/>
              </a:rPr>
              <a:t>September 21, 2023</a:t>
            </a:r>
          </a:p>
          <a:p>
            <a:pPr algn="ctr">
              <a:lnSpc>
                <a:spcPts val="1645"/>
              </a:lnSpc>
            </a:pPr>
            <a:r>
              <a:rPr lang="en-US" sz="1394" spc="118" dirty="0">
                <a:solidFill>
                  <a:srgbClr val="E21E1C"/>
                </a:solidFill>
                <a:latin typeface="Open Sans Bold"/>
              </a:rPr>
              <a:t>8:00 AM - 3:30 PM CST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93082" y="3761977"/>
            <a:ext cx="1870175" cy="180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0"/>
              </a:lnSpc>
            </a:pPr>
            <a:r>
              <a:rPr lang="en-US" sz="1136" u="sng" dirty="0">
                <a:solidFill>
                  <a:srgbClr val="000000"/>
                </a:solidFill>
                <a:latin typeface="Open Sans"/>
              </a:rPr>
              <a:t>www.madisonpcc.com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214368" y="874344"/>
            <a:ext cx="1001224" cy="629721"/>
            <a:chOff x="0" y="0"/>
            <a:chExt cx="1234227" cy="739900"/>
          </a:xfrm>
        </p:grpSpPr>
        <p:sp>
          <p:nvSpPr>
            <p:cNvPr id="12" name="Freeform 12"/>
            <p:cNvSpPr/>
            <p:nvPr/>
          </p:nvSpPr>
          <p:spPr>
            <a:xfrm>
              <a:off x="937609" y="0"/>
              <a:ext cx="296618" cy="299993"/>
            </a:xfrm>
            <a:custGeom>
              <a:avLst/>
              <a:gdLst/>
              <a:ahLst/>
              <a:cxnLst/>
              <a:rect l="l" t="t" r="r" b="b"/>
              <a:pathLst>
                <a:path w="296618" h="299993">
                  <a:moveTo>
                    <a:pt x="0" y="0"/>
                  </a:moveTo>
                  <a:lnTo>
                    <a:pt x="296618" y="0"/>
                  </a:lnTo>
                  <a:lnTo>
                    <a:pt x="296618" y="299993"/>
                  </a:lnTo>
                  <a:lnTo>
                    <a:pt x="0" y="2999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149997"/>
              <a:ext cx="1085918" cy="589903"/>
            </a:xfrm>
            <a:custGeom>
              <a:avLst/>
              <a:gdLst/>
              <a:ahLst/>
              <a:cxnLst/>
              <a:rect l="l" t="t" r="r" b="b"/>
              <a:pathLst>
                <a:path w="1085918" h="589903">
                  <a:moveTo>
                    <a:pt x="0" y="0"/>
                  </a:moveTo>
                  <a:lnTo>
                    <a:pt x="1085918" y="0"/>
                  </a:lnTo>
                  <a:lnTo>
                    <a:pt x="1085918" y="589903"/>
                  </a:lnTo>
                  <a:lnTo>
                    <a:pt x="0" y="5899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grpSp>
          <p:nvGrpSpPr>
            <p:cNvPr id="14" name="Group 14"/>
            <p:cNvGrpSpPr/>
            <p:nvPr/>
          </p:nvGrpSpPr>
          <p:grpSpPr>
            <a:xfrm>
              <a:off x="366854" y="349810"/>
              <a:ext cx="53891" cy="157147"/>
              <a:chOff x="0" y="0"/>
              <a:chExt cx="299805" cy="874237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-285265" y="0"/>
                <a:ext cx="870336" cy="874237"/>
              </a:xfrm>
              <a:custGeom>
                <a:avLst/>
                <a:gdLst/>
                <a:ahLst/>
                <a:cxnLst/>
                <a:rect l="l" t="t" r="r" b="b"/>
                <a:pathLst>
                  <a:path w="870336" h="874237">
                    <a:moveTo>
                      <a:pt x="435168" y="0"/>
                    </a:moveTo>
                    <a:cubicBezTo>
                      <a:pt x="675818" y="1076"/>
                      <a:pt x="870335" y="196465"/>
                      <a:pt x="870335" y="437118"/>
                    </a:cubicBezTo>
                    <a:cubicBezTo>
                      <a:pt x="870335" y="677771"/>
                      <a:pt x="675818" y="873160"/>
                      <a:pt x="435168" y="874237"/>
                    </a:cubicBezTo>
                    <a:cubicBezTo>
                      <a:pt x="194517" y="873160"/>
                      <a:pt x="0" y="677771"/>
                      <a:pt x="0" y="437118"/>
                    </a:cubicBezTo>
                    <a:cubicBezTo>
                      <a:pt x="0" y="196465"/>
                      <a:pt x="194517" y="1076"/>
                      <a:pt x="43516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115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538005" y="302829"/>
              <a:ext cx="53891" cy="154938"/>
              <a:chOff x="0" y="0"/>
              <a:chExt cx="299805" cy="861949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-279149" y="0"/>
                <a:ext cx="858103" cy="861949"/>
              </a:xfrm>
              <a:custGeom>
                <a:avLst/>
                <a:gdLst/>
                <a:ahLst/>
                <a:cxnLst/>
                <a:rect l="l" t="t" r="r" b="b"/>
                <a:pathLst>
                  <a:path w="858103" h="861949">
                    <a:moveTo>
                      <a:pt x="429052" y="0"/>
                    </a:moveTo>
                    <a:cubicBezTo>
                      <a:pt x="666320" y="1061"/>
                      <a:pt x="858103" y="193704"/>
                      <a:pt x="858103" y="430975"/>
                    </a:cubicBezTo>
                    <a:cubicBezTo>
                      <a:pt x="858103" y="668245"/>
                      <a:pt x="666320" y="860888"/>
                      <a:pt x="429052" y="861949"/>
                    </a:cubicBezTo>
                    <a:cubicBezTo>
                      <a:pt x="191783" y="860888"/>
                      <a:pt x="0" y="668245"/>
                      <a:pt x="0" y="430975"/>
                    </a:cubicBezTo>
                    <a:cubicBezTo>
                      <a:pt x="0" y="193704"/>
                      <a:pt x="191783" y="1061"/>
                      <a:pt x="42905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115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722960" y="289577"/>
              <a:ext cx="53891" cy="135060"/>
              <a:chOff x="0" y="0"/>
              <a:chExt cx="299805" cy="751363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-101500" y="0"/>
                <a:ext cx="502805" cy="751363"/>
              </a:xfrm>
              <a:custGeom>
                <a:avLst/>
                <a:gdLst/>
                <a:ahLst/>
                <a:cxnLst/>
                <a:rect l="l" t="t" r="r" b="b"/>
                <a:pathLst>
                  <a:path w="502805" h="751363">
                    <a:moveTo>
                      <a:pt x="251403" y="0"/>
                    </a:moveTo>
                    <a:cubicBezTo>
                      <a:pt x="403543" y="62769"/>
                      <a:pt x="502805" y="211101"/>
                      <a:pt x="502805" y="375682"/>
                    </a:cubicBezTo>
                    <a:cubicBezTo>
                      <a:pt x="502805" y="540262"/>
                      <a:pt x="403543" y="688594"/>
                      <a:pt x="251403" y="751363"/>
                    </a:cubicBezTo>
                    <a:cubicBezTo>
                      <a:pt x="99262" y="688594"/>
                      <a:pt x="0" y="540262"/>
                      <a:pt x="0" y="375682"/>
                    </a:cubicBezTo>
                    <a:cubicBezTo>
                      <a:pt x="0" y="211101"/>
                      <a:pt x="99262" y="62769"/>
                      <a:pt x="25140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115"/>
                  </a:lnSpc>
                </a:pPr>
                <a:endParaRPr/>
              </a:p>
            </p:txBody>
          </p:sp>
        </p:grpSp>
      </p:grpSp>
      <p:sp>
        <p:nvSpPr>
          <p:cNvPr id="23" name="TextBox 23"/>
          <p:cNvSpPr txBox="1"/>
          <p:nvPr/>
        </p:nvSpPr>
        <p:spPr>
          <a:xfrm>
            <a:off x="3361983" y="282435"/>
            <a:ext cx="1608394" cy="563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65"/>
              </a:lnSpc>
            </a:pPr>
            <a:r>
              <a:rPr lang="en-US" sz="1046" dirty="0">
                <a:solidFill>
                  <a:srgbClr val="000000"/>
                </a:solidFill>
                <a:latin typeface="Open Sans"/>
              </a:rPr>
              <a:t>Greater Madison PCC</a:t>
            </a:r>
          </a:p>
          <a:p>
            <a:pPr>
              <a:lnSpc>
                <a:spcPts val="1465"/>
              </a:lnSpc>
            </a:pPr>
            <a:r>
              <a:rPr lang="en-US" sz="1046" dirty="0">
                <a:solidFill>
                  <a:srgbClr val="000000"/>
                </a:solidFill>
                <a:latin typeface="Open Sans"/>
              </a:rPr>
              <a:t>PO Box 14285</a:t>
            </a:r>
          </a:p>
          <a:p>
            <a:pPr>
              <a:lnSpc>
                <a:spcPts val="1465"/>
              </a:lnSpc>
            </a:pPr>
            <a:r>
              <a:rPr lang="en-US" sz="1046" dirty="0">
                <a:solidFill>
                  <a:srgbClr val="000000"/>
                </a:solidFill>
                <a:latin typeface="Open Sans"/>
              </a:rPr>
              <a:t>Madison WI   53708-0285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0" y="12797"/>
            <a:ext cx="3195638" cy="805716"/>
            <a:chOff x="0" y="0"/>
            <a:chExt cx="3563694" cy="89851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563694" cy="898514"/>
            </a:xfrm>
            <a:custGeom>
              <a:avLst/>
              <a:gdLst/>
              <a:ahLst/>
              <a:cxnLst/>
              <a:rect l="l" t="t" r="r" b="b"/>
              <a:pathLst>
                <a:path w="3563694" h="898514">
                  <a:moveTo>
                    <a:pt x="0" y="0"/>
                  </a:moveTo>
                  <a:lnTo>
                    <a:pt x="3563694" y="0"/>
                  </a:lnTo>
                  <a:lnTo>
                    <a:pt x="3563694" y="898514"/>
                  </a:lnTo>
                  <a:lnTo>
                    <a:pt x="0" y="898514"/>
                  </a:lnTo>
                  <a:close/>
                </a:path>
              </a:pathLst>
            </a:custGeom>
            <a:solidFill>
              <a:srgbClr val="E21E1C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15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2465043" y="112682"/>
            <a:ext cx="605945" cy="605945"/>
            <a:chOff x="0" y="0"/>
            <a:chExt cx="807927" cy="807927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07927" cy="807927"/>
            </a:xfrm>
            <a:custGeom>
              <a:avLst/>
              <a:gdLst/>
              <a:ahLst/>
              <a:cxnLst/>
              <a:rect l="l" t="t" r="r" b="b"/>
              <a:pathLst>
                <a:path w="807927" h="807927">
                  <a:moveTo>
                    <a:pt x="0" y="0"/>
                  </a:moveTo>
                  <a:lnTo>
                    <a:pt x="807927" y="0"/>
                  </a:lnTo>
                  <a:lnTo>
                    <a:pt x="807927" y="807927"/>
                  </a:lnTo>
                  <a:lnTo>
                    <a:pt x="0" y="8079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79720" y="108843"/>
              <a:ext cx="648488" cy="621243"/>
            </a:xfrm>
            <a:custGeom>
              <a:avLst/>
              <a:gdLst/>
              <a:ahLst/>
              <a:cxnLst/>
              <a:rect l="l" t="t" r="r" b="b"/>
              <a:pathLst>
                <a:path w="648488" h="621243">
                  <a:moveTo>
                    <a:pt x="0" y="0"/>
                  </a:moveTo>
                  <a:lnTo>
                    <a:pt x="648487" y="0"/>
                  </a:lnTo>
                  <a:lnTo>
                    <a:pt x="648487" y="621244"/>
                  </a:lnTo>
                  <a:lnTo>
                    <a:pt x="0" y="6212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400792" t="-13456" r="-11444" b="-9844"/>
              </a:stretch>
            </a:blipFill>
          </p:spPr>
        </p:sp>
      </p:grpSp>
      <p:sp>
        <p:nvSpPr>
          <p:cNvPr id="30" name="Freeform 30"/>
          <p:cNvSpPr/>
          <p:nvPr/>
        </p:nvSpPr>
        <p:spPr>
          <a:xfrm>
            <a:off x="891166" y="146267"/>
            <a:ext cx="1449229" cy="489184"/>
          </a:xfrm>
          <a:custGeom>
            <a:avLst/>
            <a:gdLst/>
            <a:ahLst/>
            <a:cxnLst/>
            <a:rect l="l" t="t" r="r" b="b"/>
            <a:pathLst>
              <a:path w="1449229" h="489184">
                <a:moveTo>
                  <a:pt x="0" y="0"/>
                </a:moveTo>
                <a:lnTo>
                  <a:pt x="1449229" y="0"/>
                </a:lnTo>
                <a:lnTo>
                  <a:pt x="1449229" y="489184"/>
                </a:lnTo>
                <a:lnTo>
                  <a:pt x="0" y="48918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09359" t="-47033" r="-74714" b="-47033"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0" y="62960"/>
            <a:ext cx="941024" cy="655798"/>
          </a:xfrm>
          <a:custGeom>
            <a:avLst/>
            <a:gdLst/>
            <a:ahLst/>
            <a:cxnLst/>
            <a:rect l="l" t="t" r="r" b="b"/>
            <a:pathLst>
              <a:path w="941024" h="655798">
                <a:moveTo>
                  <a:pt x="0" y="0"/>
                </a:moveTo>
                <a:lnTo>
                  <a:pt x="941024" y="0"/>
                </a:lnTo>
                <a:lnTo>
                  <a:pt x="941024" y="655798"/>
                </a:lnTo>
                <a:lnTo>
                  <a:pt x="0" y="65579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500" t="-723" r="-205081" b="-723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178</Words>
  <Application>Microsoft Office PowerPoint</Application>
  <PresentationFormat>Custom</PresentationFormat>
  <Paragraphs>46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Calibri</vt:lpstr>
      <vt:lpstr>Open Sans</vt:lpstr>
      <vt:lpstr>Open Sans Light</vt:lpstr>
      <vt:lpstr>Open Sans Light Bold</vt:lpstr>
      <vt:lpstr>Open Sans Bold</vt:lpstr>
      <vt:lpstr>Arial</vt:lpstr>
      <vt:lpstr>Open Sans Bold Italics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PCC Week 2023v2</dc:title>
  <dc:creator>Barger, Sharon A - Washington, DC</dc:creator>
  <cp:lastModifiedBy>Barger, Sharon A - Washington, DC</cp:lastModifiedBy>
  <cp:revision>4</cp:revision>
  <dcterms:created xsi:type="dcterms:W3CDTF">2006-08-16T00:00:00Z</dcterms:created>
  <dcterms:modified xsi:type="dcterms:W3CDTF">2023-06-12T21:54:15Z</dcterms:modified>
  <dc:identifier>DAFlpDohzDw</dc:identifier>
</cp:coreProperties>
</file>